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69" r:id="rId5"/>
    <p:sldId id="280" r:id="rId6"/>
    <p:sldId id="281" r:id="rId7"/>
    <p:sldId id="268" r:id="rId8"/>
    <p:sldId id="271" r:id="rId9"/>
    <p:sldId id="279" r:id="rId10"/>
    <p:sldId id="283" r:id="rId11"/>
    <p:sldId id="284" r:id="rId12"/>
    <p:sldId id="285" r:id="rId13"/>
    <p:sldId id="286" r:id="rId14"/>
    <p:sldId id="272" r:id="rId15"/>
    <p:sldId id="270" r:id="rId16"/>
    <p:sldId id="291" r:id="rId17"/>
    <p:sldId id="260" r:id="rId18"/>
    <p:sldId id="263" r:id="rId19"/>
    <p:sldId id="266" r:id="rId20"/>
    <p:sldId id="267" r:id="rId21"/>
    <p:sldId id="288" r:id="rId22"/>
    <p:sldId id="289" r:id="rId23"/>
    <p:sldId id="258" r:id="rId24"/>
    <p:sldId id="290" r:id="rId25"/>
    <p:sldId id="259" r:id="rId26"/>
    <p:sldId id="277" r:id="rId27"/>
    <p:sldId id="276" r:id="rId28"/>
    <p:sldId id="262" r:id="rId29"/>
    <p:sldId id="261" r:id="rId30"/>
    <p:sldId id="274" r:id="rId31"/>
    <p:sldId id="292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8" autoAdjust="0"/>
    <p:restoredTop sz="81081" autoAdjust="0"/>
  </p:normalViewPr>
  <p:slideViewPr>
    <p:cSldViewPr snapToGrid="0">
      <p:cViewPr varScale="1">
        <p:scale>
          <a:sx n="128" d="100"/>
          <a:sy n="128" d="100"/>
        </p:scale>
        <p:origin x="111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F52AF-68C8-4D4B-ABA8-C46864C17DB4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1F012-9E62-4C03-A77B-A1678BDB5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6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1%81%D0%B5%D0%BC%D0%B8%D1%80%D0%BD%D0%B0%D1%8F_%D0%BE%D1%80%D0%B3%D0%B0%D0%BD%D0%B8%D0%B7%D0%B0%D1%86%D0%B8%D1%8F_%D0%B7%D0%B4%D1%80%D0%B0%D0%B2%D0%BE%D0%BE%D1%85%D1%80%D0%B0%D0%BD%D0%B5%D0%BD%D0%B8%D1%8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u.wikipedia.org/wiki/%D0%93%D0%B5%D0%B1%D1%80%D0%B5%D0%B8%D1%81%D1%83%D1%81,_%D0%A2%D0%B5%D0%B4%D1%80%D0%BE%D1%81_%D0%90%D0%B4%D0%B0%D0%BD%D0%BE%D0%BC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Тяжелая степень (один из следующих критериев): (1) одышка; (2) частота дыхания более 30 в минуту; (3) гипоксемия; (4) по данным рентгенографии грудной клетки – </a:t>
            </a:r>
            <a:r>
              <a:rPr lang="ru-RU" dirty="0" err="1"/>
              <a:t>мультилобарные</a:t>
            </a:r>
            <a:r>
              <a:rPr lang="ru-RU" dirty="0"/>
              <a:t>  инфильтратами или легочной инфильтрацией прогрессировала более чем на 50% в течение 24-48 часов. </a:t>
            </a:r>
          </a:p>
          <a:p>
            <a:endParaRPr lang="ru-RU" dirty="0"/>
          </a:p>
          <a:p>
            <a:r>
              <a:rPr lang="ru-RU" dirty="0"/>
              <a:t>Критическое состояние (один из следующих критериев): (1) дыхательная недостаточность; (2) септический шок; (3) повреждение любого органа, требующее госпитализации в отделение интенсивной терапии.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90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контексте SARS, тесный контакт означает, что человек жил с больным SARS или имел прямой контакт с дыхательными выделениями или жидкостями организма пациента с SARS. Примеры близкого контакта включают поцелуи или объятия, совместное использование еды или питья, разговор с кем-то в пределах 1 метра и непосредственное прикосновение к кому-либо. Тесный контакт не включает в себя такие действия как прогулка с больным человеком или короткое сидение в комнате ожидания или офисе.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1F012-9E62-4C03-A77B-A1678BDB5A3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72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Предстоящий китайский Новый год может значительно способствовать распространению вируса. Сотни миллионов китайцев традиционно посещают этот праздник в Китае и за его пределами, чтобы отдохнуть, отпраздновать и посетить своих родственников. Люди активно закупаются на местных рынках и ездят не только по всей стране, но и за границу. По сути это крупнейшая ежегодная миграция населения. В таких условиях распространение вируса может иметь взрывной характер.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 Всемирной организации здравоохранения не считают, что ситуацию стоит объявлять чрезвычайной.</a:t>
            </a:r>
          </a:p>
          <a:p>
            <a:r>
              <a:rPr lang="ru-RU" dirty="0"/>
              <a:t>Это еще не стало глобальной чрезвычайной ситуацией в области здравоохранения, - сообщил руководитель ВОЗ </a:t>
            </a:r>
            <a:r>
              <a:rPr lang="ru-RU" dirty="0" err="1"/>
              <a:t>Тедрос</a:t>
            </a:r>
            <a:r>
              <a:rPr lang="ru-RU" dirty="0"/>
              <a:t> </a:t>
            </a:r>
            <a:r>
              <a:rPr lang="ru-RU" dirty="0" err="1"/>
              <a:t>Адханом</a:t>
            </a:r>
            <a:r>
              <a:rPr lang="ru-RU" dirty="0"/>
              <a:t> </a:t>
            </a:r>
            <a:r>
              <a:rPr lang="ru-RU" dirty="0" err="1"/>
              <a:t>Гебреесус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1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Тяжелая степень (один из следующих критериев): (1) одышка; (2) частота дыхания более 30 в минуту; (3) гипоксемия; (4) по данным рентгенографии грудной клетки – </a:t>
            </a:r>
            <a:r>
              <a:rPr lang="ru-RU" dirty="0" err="1"/>
              <a:t>мультилобарные</a:t>
            </a:r>
            <a:r>
              <a:rPr lang="ru-RU" dirty="0"/>
              <a:t>  инфильтратами или легочной инфильтрацией прогрессировала более чем на 50% в течение 24-48 часов. </a:t>
            </a:r>
          </a:p>
          <a:p>
            <a:endParaRPr lang="ru-RU" dirty="0"/>
          </a:p>
          <a:p>
            <a:r>
              <a:rPr lang="ru-RU" dirty="0"/>
              <a:t>Критическое состояние (один из следующих критериев): (1) дыхательная недостаточность; (2) септический шок; (3) повреждение любого органа, требующее госпитализации в отделение интенсивной терапии.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31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 Всемирной организации здравоохранения не считают, что ситуацию стоит объявлять чрезвычайной.</a:t>
            </a:r>
          </a:p>
          <a:p>
            <a:r>
              <a:rPr lang="ru-RU" dirty="0"/>
              <a:t>Это еще не стало глобальной чрезвычайной ситуацией в области здравоохранения, - сообщил руководитель ВОЗ </a:t>
            </a:r>
            <a:r>
              <a:rPr lang="ru-RU" dirty="0" err="1"/>
              <a:t>Тедрос</a:t>
            </a:r>
            <a:r>
              <a:rPr lang="ru-RU" dirty="0"/>
              <a:t> </a:t>
            </a:r>
            <a:r>
              <a:rPr lang="ru-RU" dirty="0" err="1"/>
              <a:t>Адханом</a:t>
            </a:r>
            <a:r>
              <a:rPr lang="ru-RU" dirty="0"/>
              <a:t> </a:t>
            </a:r>
            <a:r>
              <a:rPr lang="ru-RU" dirty="0" err="1"/>
              <a:t>Гебреесус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31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22 января 2020 года в связи со вспышкой вируса было проведено экстренное заседание чрезвычайного комитета </a:t>
            </a:r>
            <a:r>
              <a:rPr lang="ru-RU" dirty="0">
                <a:hlinkClick r:id="rId3" tooltip="Всемирная организация здравоохранения"/>
              </a:rPr>
              <a:t>Всемирной организации здравоохранения</a:t>
            </a:r>
            <a:r>
              <a:rPr lang="ru-RU" dirty="0"/>
              <a:t>. 23 января 2020 года генеральный директор ВОЗ </a:t>
            </a:r>
            <a:r>
              <a:rPr lang="ru-RU" dirty="0" err="1">
                <a:hlinkClick r:id="rId4" tooltip="Гебреисус, Тедрос Аданом"/>
              </a:rPr>
              <a:t>Тедрос</a:t>
            </a:r>
            <a:r>
              <a:rPr lang="ru-RU" dirty="0">
                <a:hlinkClick r:id="rId4" tooltip="Гебреисус, Тедрос Аданом"/>
              </a:rPr>
              <a:t> </a:t>
            </a:r>
            <a:r>
              <a:rPr lang="ru-RU" dirty="0" err="1">
                <a:hlinkClick r:id="rId4" tooltip="Гебреисус, Тедрос Аданом"/>
              </a:rPr>
              <a:t>Аданом</a:t>
            </a:r>
            <a:r>
              <a:rPr lang="ru-RU" dirty="0">
                <a:hlinkClick r:id="rId4" tooltip="Гебреисус, Тедрос Аданом"/>
              </a:rPr>
              <a:t> </a:t>
            </a:r>
            <a:r>
              <a:rPr lang="ru-RU" dirty="0" err="1">
                <a:hlinkClick r:id="rId4" tooltip="Гебреисус, Тедрос Аданом"/>
              </a:rPr>
              <a:t>Гебреисус</a:t>
            </a:r>
            <a:r>
              <a:rPr lang="ru-RU" dirty="0"/>
              <a:t> заявил, что комитет по чрезвычайным ситуациям ВОЗ разделился во мнениях о том, представляет ли собой вспышка нового </a:t>
            </a:r>
            <a:r>
              <a:rPr lang="ru-RU" dirty="0" err="1"/>
              <a:t>коронавируса</a:t>
            </a:r>
            <a:r>
              <a:rPr lang="ru-RU" dirty="0"/>
              <a:t> особую опасность, в связи с чем пока чрезвычайное положение в области общественного здравоохранения международного значения не объявляется.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28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Вирионы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коронавирусов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представляют из себя сферические частицы размером около 120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нм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имеющие оболочку. Оболочка вириона содержит встроенные поверхностные белки – гликопротеин булавовидных отростков (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S),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мембранный белок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белок оболочки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Геномная РНК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коронавирусов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связана с белком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формируя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нуклеопротеин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Геном представлен одноцепочечной линейной (+) цепью РНК длиной примерно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000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нуклеотидов. РНК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кэпирована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полиаденилирована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(как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мРНК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эукариот, для того, чтобы не распознаваться системами внутриклеточного иммунного ответа, разрушающими РНК, не имеющие таких структур).</a:t>
            </a:r>
          </a:p>
          <a:p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Примечание: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белки обеспечивают проникновение в клетку, они связываются с рецептором. Именно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белки обеспечили название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Коронавирусы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потому что они похожи на солнечную корону. белок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присутствует в большом количестве, он обеспечивает форму вириона.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обеспечивает сборку и выход вирусных частиц из клетки. Белок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образует комплекс с РНК и обеспечивает ее укладку в вирионе.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AE725-6FBD-5449-9689-E111733BC8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246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Общая организация генома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РНК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коронавируса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транслируется на рибосомах инфицированных клеток, кодирует по крайней мере 14 белков, две больших перекрывающихся рамки считывания, кодирующие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полипротеины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занимают 71% всего генома, оставшаяся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часть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генома кодирует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структурные белки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После процессинга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полипротеина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образуются 12 неструктурных белков, в том числе РНК-зависимая полимераза, с помощью которой происходит репликация вируса (Примечание: Они называются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 (non structural) 1-12,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имеют различные функции, например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Nsp12-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РНК-зависимая РНК полимераза,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NSp9 –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РНК связывающий белок,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NSP-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протеаза, расщепляющая вирусный полипептид и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тд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При процессинге полипептида происходит последовательное отщепление всех неструктурных белков, после чего может образоваться  полноценный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репликативный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комплекс).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Примечание: на слайде геном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 Coronavirus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229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строение генома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коронавирусов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схожее - большую часть генома занимают 2 открытые рамки считывания, кодирующие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репликазу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AE725-6FBD-5449-9689-E111733BC8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67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Первым этапом жизненного цикла вируса</a:t>
            </a:r>
            <a:r>
              <a:rPr lang="ru-RU" baseline="0" dirty="0"/>
              <a:t> является его проникновение в клетку, которое обеспечивается взаимодействием вирусного белка </a:t>
            </a:r>
            <a:r>
              <a:rPr lang="en-GB" baseline="0" dirty="0"/>
              <a:t>S </a:t>
            </a:r>
            <a:r>
              <a:rPr lang="ru-RU" baseline="0" dirty="0"/>
              <a:t>и клеточного рецептора. Для </a:t>
            </a:r>
            <a:r>
              <a:rPr lang="en-GB" baseline="0" dirty="0"/>
              <a:t>2019-nCoV </a:t>
            </a:r>
            <a:r>
              <a:rPr lang="ru-RU" baseline="0" dirty="0"/>
              <a:t>рецептор известен-это </a:t>
            </a:r>
            <a:r>
              <a:rPr lang="ru-RU" baseline="0" dirty="0" err="1"/>
              <a:t>ангиотензин</a:t>
            </a:r>
            <a:r>
              <a:rPr lang="ru-RU" baseline="0" dirty="0"/>
              <a:t> связывающий белок, так же, как и для вируса </a:t>
            </a:r>
            <a:r>
              <a:rPr lang="en-GB" baseline="0" dirty="0"/>
              <a:t>SARS (</a:t>
            </a:r>
            <a:r>
              <a:rPr lang="ru-RU" baseline="0" dirty="0"/>
              <a:t>примечание: рецептор для </a:t>
            </a:r>
            <a:r>
              <a:rPr lang="en-GB" baseline="0" dirty="0"/>
              <a:t>MERS – </a:t>
            </a:r>
            <a:r>
              <a:rPr lang="ru-RU" baseline="0" dirty="0" err="1"/>
              <a:t>дипептидилпептидаза</a:t>
            </a:r>
            <a:r>
              <a:rPr lang="ru-RU" baseline="0" dirty="0"/>
              <a:t>). После проникновения в клетку происходит трансляция 2 вирусных </a:t>
            </a:r>
            <a:r>
              <a:rPr lang="ru-RU" baseline="0" dirty="0" err="1"/>
              <a:t>полипротеинов</a:t>
            </a:r>
            <a:r>
              <a:rPr lang="ru-RU" baseline="0" dirty="0"/>
              <a:t> (поскольку геном вируса +РНК, она сама по себе </a:t>
            </a:r>
            <a:r>
              <a:rPr lang="ru-RU" baseline="0" dirty="0" err="1"/>
              <a:t>инфекционна</a:t>
            </a:r>
            <a:r>
              <a:rPr lang="ru-RU" baseline="0" dirty="0"/>
              <a:t>). После процессинга </a:t>
            </a:r>
            <a:r>
              <a:rPr lang="ru-RU" baseline="0" dirty="0" err="1"/>
              <a:t>полипротеина</a:t>
            </a:r>
            <a:r>
              <a:rPr lang="ru-RU" baseline="0" dirty="0"/>
              <a:t> образуется </a:t>
            </a:r>
            <a:r>
              <a:rPr lang="ru-RU" baseline="0" dirty="0" err="1"/>
              <a:t>репликативный</a:t>
            </a:r>
            <a:r>
              <a:rPr lang="ru-RU" baseline="0" dirty="0"/>
              <a:t> комплекс, который обеспечивает репликацию и транскрипцию вируса. (транскрипция вируса-это синтез </a:t>
            </a:r>
            <a:r>
              <a:rPr lang="ru-RU" baseline="0" dirty="0" err="1"/>
              <a:t>субгеномных</a:t>
            </a:r>
            <a:r>
              <a:rPr lang="ru-RU" baseline="0" dirty="0"/>
              <a:t> РНК, то есть РНК, закодированных на 3 конце генома, кодирующих белки оболочки). После чего происходит синтез структурных белков, образование новых вирионов и </a:t>
            </a:r>
            <a:r>
              <a:rPr lang="ru-RU" baseline="0" dirty="0" err="1"/>
              <a:t>отпочковывание</a:t>
            </a:r>
            <a:r>
              <a:rPr lang="ru-RU" baseline="0" dirty="0"/>
              <a:t> от мембран комплекса </a:t>
            </a:r>
            <a:r>
              <a:rPr lang="ru-RU" baseline="0" dirty="0" err="1"/>
              <a:t>гольджи</a:t>
            </a:r>
            <a:r>
              <a:rPr lang="ru-RU" baseline="0" dirty="0"/>
              <a:t> и ЭПР. Выход вируса из клетки производится путем </a:t>
            </a:r>
            <a:r>
              <a:rPr lang="ru-RU" baseline="0" dirty="0" err="1"/>
              <a:t>экзоцитоза</a:t>
            </a:r>
            <a:r>
              <a:rPr lang="ru-RU" baseline="0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AE725-6FBD-5449-9689-E111733BC8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795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Примечание: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Вакцины нет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литературе описано,</a:t>
            </a:r>
            <a:r>
              <a:rPr lang="ru-RU" baseline="0" dirty="0"/>
              <a:t> что </a:t>
            </a:r>
            <a:r>
              <a:rPr lang="ru-RU" baseline="0" dirty="0" err="1"/>
              <a:t>к</a:t>
            </a:r>
            <a:r>
              <a:rPr lang="ru-RU" dirty="0" err="1"/>
              <a:t>оронавирус</a:t>
            </a:r>
            <a:r>
              <a:rPr lang="ru-RU" dirty="0"/>
              <a:t> инактивируется сывороткой к </a:t>
            </a:r>
            <a:r>
              <a:rPr lang="ru-RU" dirty="0" err="1"/>
              <a:t>коронавирусу</a:t>
            </a:r>
            <a:r>
              <a:rPr lang="ru-RU" dirty="0"/>
              <a:t> </a:t>
            </a:r>
            <a:r>
              <a:rPr lang="en-GB" dirty="0"/>
              <a:t>SARS (</a:t>
            </a:r>
            <a:r>
              <a:rPr lang="ru-RU" dirty="0"/>
              <a:t>возможно </a:t>
            </a:r>
            <a:r>
              <a:rPr lang="ru-RU" sz="1100" dirty="0"/>
              <a:t>использование</a:t>
            </a:r>
            <a:r>
              <a:rPr lang="ru-RU" dirty="0"/>
              <a:t> ранее разработанной вакцины</a:t>
            </a:r>
            <a:r>
              <a:rPr lang="en-GB" dirty="0"/>
              <a:t>; </a:t>
            </a:r>
            <a:r>
              <a:rPr lang="ru-RU" dirty="0"/>
              <a:t>нет подтверждений эффективности действия ранее созданных вакцин к </a:t>
            </a:r>
            <a:r>
              <a:rPr lang="en-GB" dirty="0"/>
              <a:t>SARS </a:t>
            </a:r>
            <a:r>
              <a:rPr lang="ru-RU" dirty="0"/>
              <a:t>и другим </a:t>
            </a:r>
            <a:r>
              <a:rPr lang="ru-RU" dirty="0" err="1"/>
              <a:t>коронавирусным</a:t>
            </a:r>
            <a:r>
              <a:rPr lang="ru-RU" dirty="0"/>
              <a:t> инфекциям).</a:t>
            </a:r>
            <a:r>
              <a:rPr lang="ru-RU" baseline="0" dirty="0"/>
              <a:t> Вакцины к </a:t>
            </a:r>
            <a:r>
              <a:rPr lang="en-GB" baseline="0" dirty="0"/>
              <a:t>SARS </a:t>
            </a:r>
            <a:r>
              <a:rPr lang="ru-RU" baseline="0" dirty="0"/>
              <a:t>тоже нет </a:t>
            </a:r>
            <a:r>
              <a:rPr lang="ru-RU" baseline="0"/>
              <a:t>(создание не довели до конца).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AE725-6FBD-5449-9689-E111733BC8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4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7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6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19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64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43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307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94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06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72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64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1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64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68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4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2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0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5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7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6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0228-0AEF-4098-84E6-06D4690FD87B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6F4D-CBEC-4CDD-9A4C-97E0B2C7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2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EFE-DE5D-AF40-A9C2-562BC74EE750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96A9-622E-AC4D-852B-7E4926AA9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7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rospotrebnadzor.ru/about/info/news/news_details.php?ELEMENT_ID=13509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088" y="2301939"/>
            <a:ext cx="11073384" cy="1172781"/>
          </a:xfrm>
        </p:spPr>
        <p:txBody>
          <a:bodyPr anchor="ctr"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Вспышка инфекции, вызванной новым коронавирусом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nCoV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этиология, эпидемиология и профилактика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18104" y="86022"/>
            <a:ext cx="890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Федеральное государственное бюджетное учреждение </a:t>
            </a:r>
            <a:endParaRPr lang="en-US" b="1" dirty="0"/>
          </a:p>
          <a:p>
            <a:pPr algn="ctr"/>
            <a:r>
              <a:rPr lang="ru-RU" b="1" dirty="0"/>
              <a:t>«Национальный медицинский исследовательский центр </a:t>
            </a:r>
            <a:r>
              <a:rPr lang="ru-RU" b="1" dirty="0" err="1"/>
              <a:t>фтизиопульмонологии</a:t>
            </a:r>
            <a:r>
              <a:rPr lang="ru-RU" b="1" dirty="0"/>
              <a:t> и инфекционных заболеваний» Министерства здравоохранения Российской Федерации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1" y="0"/>
            <a:ext cx="3057525" cy="10953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0700" y="4133766"/>
            <a:ext cx="890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Чуланов Владимир Петрович</a:t>
            </a:r>
          </a:p>
          <a:p>
            <a:pPr algn="ctr"/>
            <a:r>
              <a:rPr lang="ru-RU" b="1" dirty="0"/>
              <a:t>Заместитель директора по науке и инновационному развитию, </a:t>
            </a:r>
          </a:p>
          <a:p>
            <a:pPr algn="ctr"/>
            <a:r>
              <a:rPr lang="ru-RU" b="1" dirty="0"/>
              <a:t>доктор медицинских наук </a:t>
            </a:r>
          </a:p>
        </p:txBody>
      </p:sp>
    </p:spTree>
    <p:extLst>
      <p:ext uri="{BB962C8B-B14F-4D97-AF65-F5344CB8AC3E}">
        <p14:creationId xmlns:p14="http://schemas.microsoft.com/office/powerpoint/2010/main" val="110752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715" y="260623"/>
            <a:ext cx="6452325" cy="1161778"/>
          </a:xfrm>
        </p:spPr>
        <p:txBody>
          <a:bodyPr/>
          <a:lstStyle/>
          <a:p>
            <a:r>
              <a:rPr lang="ru-RU" sz="3600" dirty="0">
                <a:latin typeface="Calibri (Основной текст)"/>
              </a:rPr>
              <a:t>Структура</a:t>
            </a:r>
            <a:r>
              <a:rPr lang="ru-RU" dirty="0"/>
              <a:t> </a:t>
            </a:r>
            <a:r>
              <a:rPr lang="ru-RU" sz="3600" dirty="0">
                <a:latin typeface="Calibri (Основной текст)"/>
              </a:rPr>
              <a:t>генома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4" r="871" b="67936"/>
          <a:stretch/>
        </p:blipFill>
        <p:spPr>
          <a:xfrm>
            <a:off x="529375" y="1706879"/>
            <a:ext cx="11561025" cy="16694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25598" y="4135240"/>
            <a:ext cx="110685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Геномная РНК содержит 2 основные, длинные рамки считывания, занимающие около 70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генома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ORF1a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ORF1b,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кодирующие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полипротеины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После процессинга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полипротеина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образуется около 12 неструктурных белков,  которые образуют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репликативный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комплекс;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Остальная часть кодирует структурные белки вируса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S, E, M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0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778" y="-1066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alibri (Основной текст)"/>
              </a:rPr>
              <a:t>Жизненный цикл </a:t>
            </a:r>
            <a:r>
              <a:rPr lang="ru-RU" sz="3600" dirty="0" err="1">
                <a:latin typeface="Calibri (Основной текст)"/>
              </a:rPr>
              <a:t>коронавирусов</a:t>
            </a:r>
            <a:endParaRPr lang="ru-RU" sz="3600" dirty="0">
              <a:latin typeface="Calibri (Основной текст)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9120" y="1283989"/>
            <a:ext cx="638413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Проникновение вируса в клетку с помощью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белка (рецептор для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nCoV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ангиотензинсвязывающий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белок);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Трансляция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полипротеинов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процессинг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репликативного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комплекса;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Репликация и транскрипция вируса;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Синтез структурных белков;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Сборка 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отпочковывание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вирусных частиц от ЭПР и комплекса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Гольджи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Выход вируса посредством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экзоцитоза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516" y="6328361"/>
            <a:ext cx="3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Vega et al., IJID,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2017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D78360-4BBA-40F4-8738-45B62ACA0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40" y="2146564"/>
            <a:ext cx="5429507" cy="32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65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-49211"/>
            <a:ext cx="10515600" cy="92688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+mn-lt"/>
              </a:rPr>
              <a:t>Вирус </a:t>
            </a:r>
            <a:r>
              <a:rPr lang="en-GB" sz="3600" dirty="0">
                <a:latin typeface="+mn-lt"/>
              </a:rPr>
              <a:t>2019-nCoV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8669" y="1081087"/>
            <a:ext cx="6772275" cy="5251979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ru-RU" dirty="0"/>
              <a:t>Впервые обнаружен на</a:t>
            </a:r>
            <a:r>
              <a:rPr lang="en-US" dirty="0"/>
              <a:t> </a:t>
            </a:r>
            <a:r>
              <a:rPr lang="ru-RU" dirty="0"/>
              <a:t>оптовом рынке морепродуктов (в продаже змеи, летучие мыши и пр.);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ru-RU" dirty="0"/>
              <a:t>Имеет зоонозную природу (по неподтвержденным данным – заражение вирусом летучих мышей (</a:t>
            </a:r>
            <a:r>
              <a:rPr lang="en-GB" dirty="0"/>
              <a:t>Zhou </a:t>
            </a:r>
            <a:r>
              <a:rPr lang="ru-RU" dirty="0"/>
              <a:t>с </a:t>
            </a:r>
            <a:r>
              <a:rPr lang="ru-RU" dirty="0" err="1"/>
              <a:t>соавт</a:t>
            </a:r>
            <a:r>
              <a:rPr lang="ru-RU" dirty="0"/>
              <a:t>., 2020 </a:t>
            </a:r>
            <a:r>
              <a:rPr lang="en-GB" dirty="0" err="1"/>
              <a:t>biorxiv</a:t>
            </a:r>
            <a:r>
              <a:rPr lang="ru-RU" dirty="0"/>
              <a:t>) либо вариантом вируса летучих мышей и змей (</a:t>
            </a:r>
            <a:r>
              <a:rPr lang="en-GB" dirty="0"/>
              <a:t>Ji W </a:t>
            </a:r>
            <a:r>
              <a:rPr lang="ru-RU" dirty="0"/>
              <a:t>с </a:t>
            </a:r>
            <a:r>
              <a:rPr lang="ru-RU" dirty="0" err="1"/>
              <a:t>соавт</a:t>
            </a:r>
            <a:r>
              <a:rPr lang="ru-RU" dirty="0"/>
              <a:t>., </a:t>
            </a:r>
            <a:r>
              <a:rPr lang="en-GB" dirty="0"/>
              <a:t>2020 J Medical Virology</a:t>
            </a:r>
            <a:r>
              <a:rPr lang="ru-RU" dirty="0"/>
              <a:t>);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/>
              <a:t>ACE2 </a:t>
            </a:r>
            <a:r>
              <a:rPr lang="ru-RU" dirty="0"/>
              <a:t>(рецептор </a:t>
            </a:r>
            <a:r>
              <a:rPr lang="ru-RU" dirty="0" err="1"/>
              <a:t>ангиотензинпревращающего</a:t>
            </a:r>
            <a:r>
              <a:rPr lang="ru-RU" dirty="0"/>
              <a:t> фермента </a:t>
            </a:r>
            <a:r>
              <a:rPr lang="en-GB" dirty="0"/>
              <a:t>II)</a:t>
            </a:r>
            <a:r>
              <a:rPr lang="ru-RU" dirty="0"/>
              <a:t> – рецептор для входа </a:t>
            </a:r>
            <a:r>
              <a:rPr lang="ru-RU" dirty="0" err="1"/>
              <a:t>коронавируса</a:t>
            </a:r>
            <a:r>
              <a:rPr lang="ru-RU" dirty="0"/>
              <a:t>;</a:t>
            </a:r>
          </a:p>
          <a:p>
            <a:pPr>
              <a:spcAft>
                <a:spcPts val="1200"/>
              </a:spcAft>
            </a:pPr>
            <a:r>
              <a:rPr lang="en-GB" dirty="0"/>
              <a:t>ACE2 </a:t>
            </a:r>
            <a:r>
              <a:rPr lang="ru-RU" dirty="0"/>
              <a:t>содержится в клетках легочного альвеолярного эпителия, </a:t>
            </a:r>
            <a:r>
              <a:rPr lang="ru-RU" dirty="0" err="1"/>
              <a:t>энтероцитах</a:t>
            </a:r>
            <a:r>
              <a:rPr lang="ru-RU" dirty="0"/>
              <a:t> тонкой кишки, в эндотелиальных клетках артерий и вен.</a:t>
            </a:r>
          </a:p>
          <a:p>
            <a:pPr>
              <a:spcAft>
                <a:spcPts val="1200"/>
              </a:spcAft>
            </a:pPr>
            <a:r>
              <a:rPr lang="ru-RU" dirty="0"/>
              <a:t>Вирус имеет низкую устойчивость к </a:t>
            </a:r>
            <a:r>
              <a:rPr lang="ru-RU" dirty="0" err="1"/>
              <a:t>дезинфектантам</a:t>
            </a:r>
            <a:r>
              <a:rPr lang="ru-RU" dirty="0"/>
              <a:t>;</a:t>
            </a:r>
          </a:p>
          <a:p>
            <a:pPr>
              <a:spcAft>
                <a:spcPts val="1200"/>
              </a:spcAft>
            </a:pPr>
            <a:r>
              <a:rPr lang="ru-RU" dirty="0"/>
              <a:t>Относится ко </a:t>
            </a:r>
            <a:r>
              <a:rPr lang="en-US" dirty="0"/>
              <a:t>II </a:t>
            </a:r>
            <a:r>
              <a:rPr lang="ru-RU" dirty="0"/>
              <a:t>группе патогенности.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9" y="1947049"/>
            <a:ext cx="3497263" cy="3407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407" y="5611000"/>
            <a:ext cx="477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Электронная микроскопия </a:t>
            </a: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вируса 2019-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nCoV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5288" y="7215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7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B73E38-638C-43B8-AB78-5F444FB1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200" y="995680"/>
            <a:ext cx="7245238" cy="511048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377EB3-1B32-4E5B-9ABD-94FE18214674}"/>
              </a:ext>
            </a:extLst>
          </p:cNvPr>
          <p:cNvSpPr/>
          <p:nvPr/>
        </p:nvSpPr>
        <p:spPr>
          <a:xfrm>
            <a:off x="254000" y="6286818"/>
            <a:ext cx="1060704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Щелканов</a:t>
            </a:r>
            <a:r>
              <a:rPr lang="ru-RU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М.Ю., Ананьев В.Ю., Кузнецов В.В., </a:t>
            </a:r>
            <a:r>
              <a:rPr lang="ru-RU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Шуматов</a:t>
            </a:r>
            <a:r>
              <a:rPr lang="ru-RU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В.Б. Ближневосточный респираторный синдром: когда вспыхнет тлеющий очаг? Тихоокеанский медицинский журнал. 2015; 2(60): 94-98.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479AA8-217D-4D7B-A7A6-21C3F8D521B5}"/>
              </a:ext>
            </a:extLst>
          </p:cNvPr>
          <p:cNvSpPr txBox="1">
            <a:spLocks/>
          </p:cNvSpPr>
          <p:nvPr/>
        </p:nvSpPr>
        <p:spPr>
          <a:xfrm>
            <a:off x="599440" y="68701"/>
            <a:ext cx="11592560" cy="6323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Таксономическое положение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коронавирусов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человека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78386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79AA8-217D-4D7B-A7A6-21C3F8D5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11" y="7507"/>
            <a:ext cx="11480799" cy="83374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Таксономическая классификация 2019-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nCoV</a:t>
            </a:r>
            <a:endParaRPr lang="ru-RU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205008-5A1D-46F7-967A-CFCF88A74C43}"/>
              </a:ext>
            </a:extLst>
          </p:cNvPr>
          <p:cNvSpPr txBox="1"/>
          <p:nvPr/>
        </p:nvSpPr>
        <p:spPr>
          <a:xfrm>
            <a:off x="240452" y="1001072"/>
            <a:ext cx="5166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2019-nCoV </a:t>
            </a:r>
            <a:r>
              <a:rPr lang="ru-RU" dirty="0"/>
              <a:t>относится к </a:t>
            </a:r>
            <a:r>
              <a:rPr lang="ru-RU" dirty="0" err="1"/>
              <a:t>бетакоронавирусам</a:t>
            </a:r>
            <a:r>
              <a:rPr lang="ru-RU" dirty="0"/>
              <a:t> (как и </a:t>
            </a:r>
            <a:r>
              <a:rPr lang="en-US" dirty="0"/>
              <a:t>MERS-</a:t>
            </a:r>
            <a:r>
              <a:rPr lang="en-US" dirty="0" err="1"/>
              <a:t>CoV</a:t>
            </a:r>
            <a:r>
              <a:rPr lang="en-US" dirty="0"/>
              <a:t>, SARS-</a:t>
            </a:r>
            <a:r>
              <a:rPr lang="en-US" dirty="0" err="1"/>
              <a:t>CoV</a:t>
            </a:r>
            <a:r>
              <a:rPr lang="ru-RU" dirty="0"/>
              <a:t>)</a:t>
            </a:r>
            <a:r>
              <a:rPr lang="en-US" dirty="0"/>
              <a:t>, </a:t>
            </a:r>
            <a:r>
              <a:rPr lang="ru-RU" dirty="0"/>
              <a:t>группе 2</a:t>
            </a:r>
            <a:r>
              <a:rPr lang="en-US" dirty="0"/>
              <a:t>b (</a:t>
            </a:r>
            <a:r>
              <a:rPr lang="ru-RU" dirty="0"/>
              <a:t>вместе с </a:t>
            </a:r>
            <a:r>
              <a:rPr lang="en-US" dirty="0"/>
              <a:t>SARS-</a:t>
            </a:r>
            <a:r>
              <a:rPr lang="en-US" dirty="0" err="1"/>
              <a:t>CoV</a:t>
            </a:r>
            <a:r>
              <a:rPr lang="ru-RU" dirty="0"/>
              <a:t>; </a:t>
            </a:r>
            <a:r>
              <a:rPr lang="en-US" dirty="0"/>
              <a:t>MERS-</a:t>
            </a:r>
            <a:r>
              <a:rPr lang="en-US" dirty="0" err="1"/>
              <a:t>CoV</a:t>
            </a:r>
            <a:r>
              <a:rPr lang="en-US" dirty="0"/>
              <a:t> </a:t>
            </a:r>
            <a:r>
              <a:rPr lang="ru-RU" dirty="0"/>
              <a:t>принадлежит к</a:t>
            </a:r>
            <a:r>
              <a:rPr lang="en-US" dirty="0"/>
              <a:t> </a:t>
            </a:r>
            <a:r>
              <a:rPr lang="ru-RU" dirty="0" err="1"/>
              <a:t>монофилетической</a:t>
            </a:r>
            <a:r>
              <a:rPr lang="ru-RU" dirty="0"/>
              <a:t> линии </a:t>
            </a:r>
            <a:r>
              <a:rPr lang="en-US" dirty="0"/>
              <a:t>2c</a:t>
            </a:r>
            <a:r>
              <a:rPr lang="ru-RU" dirty="0"/>
              <a:t>).</a:t>
            </a:r>
            <a:endParaRPr lang="en-US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Генетическая последовательность </a:t>
            </a:r>
            <a:r>
              <a:rPr lang="en-US" dirty="0"/>
              <a:t>2019-CoV </a:t>
            </a:r>
            <a:r>
              <a:rPr lang="ru-RU" dirty="0"/>
              <a:t>сходна с последовательностью </a:t>
            </a:r>
            <a:r>
              <a:rPr lang="en-US" dirty="0"/>
              <a:t>SARS-</a:t>
            </a:r>
            <a:r>
              <a:rPr lang="en-US" dirty="0" err="1"/>
              <a:t>CoV</a:t>
            </a:r>
            <a:r>
              <a:rPr lang="ru-RU" dirty="0"/>
              <a:t> по меньшей мере на 70%.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Филогенетический анализ последовательности генома 2019-</a:t>
            </a:r>
            <a:r>
              <a:rPr lang="en-US" dirty="0" err="1"/>
              <a:t>nCoV</a:t>
            </a:r>
            <a:r>
              <a:rPr lang="ru-RU" dirty="0"/>
              <a:t> показал, что вирус </a:t>
            </a:r>
            <a:r>
              <a:rPr lang="ru-RU" dirty="0" err="1"/>
              <a:t>кластеризуется</a:t>
            </a:r>
            <a:r>
              <a:rPr lang="ru-RU" dirty="0"/>
              <a:t> с другими коронавирусами, родственными </a:t>
            </a:r>
            <a:r>
              <a:rPr lang="en-US" dirty="0"/>
              <a:t>SARS-</a:t>
            </a:r>
            <a:r>
              <a:rPr lang="en-US" dirty="0" err="1"/>
              <a:t>CoV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F2D5BF-1E6A-4695-8609-32317FB3E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6" b="1549"/>
          <a:stretch/>
        </p:blipFill>
        <p:spPr>
          <a:xfrm>
            <a:off x="5647264" y="772160"/>
            <a:ext cx="6321216" cy="59751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6F3408-A7BA-4B4C-82B6-ECAE96FBF178}"/>
              </a:ext>
            </a:extLst>
          </p:cNvPr>
          <p:cNvSpPr/>
          <p:nvPr/>
        </p:nvSpPr>
        <p:spPr>
          <a:xfrm>
            <a:off x="0" y="6474341"/>
            <a:ext cx="78055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0" i="1" dirty="0">
                <a:effectLst/>
              </a:rPr>
              <a:t>Источник: </a:t>
            </a:r>
            <a:r>
              <a:rPr lang="en-US" sz="1100" b="0" i="1" dirty="0" err="1">
                <a:effectLst/>
              </a:rPr>
              <a:t>ProMED</a:t>
            </a:r>
            <a:r>
              <a:rPr lang="en-US" sz="1100" b="0" i="1" dirty="0">
                <a:effectLst/>
              </a:rPr>
              <a:t> “Novel coronavirus - China (01): (HU) WHO, phylogenetic tree”. Archive Number: 20200112.6885385. Accessed 13 Jan 2020. https://www.ecohealthalliance.org/2020/01/phylogenetic-analysis-shows-novel-wuhan-coronavirus-clusters-with-sars.</a:t>
            </a:r>
            <a:endParaRPr lang="ru-RU" sz="1100" i="1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10830560" y="3850640"/>
            <a:ext cx="304508" cy="680720"/>
          </a:xfrm>
          <a:prstGeom prst="rightBrac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185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213360" y="1"/>
            <a:ext cx="11594592" cy="90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Эпидемиологическая характеристика инфекции, вызванной коронавирусом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2019-nCoV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378" y="3542301"/>
            <a:ext cx="10511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378" y="1433642"/>
            <a:ext cx="1163273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Источник инфекции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не установлен (предполагается, что первые случаи заболевания были связаны с посещением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рынка морепродуктов в г. Ухань, на котором продавались домашняя птица,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змеи, летучие мыши и другие животные).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Природный резервуар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не установлен (2019-nCoV  является рекомбинантным вирусом между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коронавирусом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летучей мыши 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коронавирусом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неизвестного происхождения)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Пути передачи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воздушно-капельный, контактный. От человека к человеку вирус передается при тесном контакте.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Инкубационный период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до 14 дней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Летальность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3%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32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63524" y="178191"/>
            <a:ext cx="10515600" cy="9058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признаки инфекции, вызванной 2019-nCoV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936" y="1233958"/>
            <a:ext cx="105156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Основные симптомы заболевания: </a:t>
            </a:r>
          </a:p>
          <a:p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dirty="0"/>
              <a:t>Повышение температуры тела в </a:t>
            </a:r>
            <a:r>
              <a:rPr lang="en-US" dirty="0"/>
              <a:t>&gt;</a:t>
            </a:r>
            <a:r>
              <a:rPr lang="ru-RU" dirty="0"/>
              <a:t>90% случаев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dirty="0"/>
              <a:t>Кашель (сухой или с небольшим количеством мокроты) в 80% случаев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dirty="0"/>
              <a:t>Ощущение сдавленности в грудной клетке в </a:t>
            </a:r>
            <a:r>
              <a:rPr lang="en-US" dirty="0"/>
              <a:t>&gt;</a:t>
            </a:r>
            <a:r>
              <a:rPr lang="ru-RU" dirty="0"/>
              <a:t>20% случаев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dirty="0"/>
              <a:t>Одышка в 15% случаях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dirty="0"/>
              <a:t>Возможно снижение уровня лимфоцитов и повышение активности АЛТ и АСТ</a:t>
            </a:r>
          </a:p>
        </p:txBody>
      </p:sp>
    </p:spTree>
    <p:extLst>
      <p:ext uri="{BB962C8B-B14F-4D97-AF65-F5344CB8AC3E}">
        <p14:creationId xmlns:p14="http://schemas.microsoft.com/office/powerpoint/2010/main" val="2617134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3524" y="178191"/>
            <a:ext cx="10515600" cy="90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854" y="1184902"/>
            <a:ext cx="6745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Жалобы и данные осмотра:</a:t>
            </a:r>
          </a:p>
          <a:p>
            <a:r>
              <a:rPr lang="ru-RU" dirty="0"/>
              <a:t>Наличие клинических признаков инфекции, вызванной 2019-nCoV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854" y="2030137"/>
            <a:ext cx="11175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Данные эпидемиологического анамнеза:</a:t>
            </a:r>
          </a:p>
          <a:p>
            <a:r>
              <a:rPr lang="ru-RU" dirty="0"/>
              <a:t>Наличие в эпидемиологическом анамнезе данных о поездках на эндемичные территории в течение инкубационного периода (14 дней) или контакте с людьми, которые выезжали на эндемичные территории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784" y="3108546"/>
            <a:ext cx="112729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Лабораторная диагностика: </a:t>
            </a:r>
          </a:p>
          <a:p>
            <a:endParaRPr lang="ru-RU" dirty="0"/>
          </a:p>
          <a:p>
            <a:r>
              <a:rPr lang="ru-RU" u="sng" dirty="0"/>
              <a:t>ФБУН Государственный научный центр вирусологии и биотехнологии «Вектор» Роспотребнадзора*:</a:t>
            </a:r>
          </a:p>
          <a:p>
            <a:r>
              <a:rPr lang="ru-RU" dirty="0"/>
              <a:t>- набор реагентов для выявления РНК вируса методом ПЦР </a:t>
            </a:r>
          </a:p>
          <a:p>
            <a:r>
              <a:rPr lang="ru-RU" dirty="0"/>
              <a:t>- продолжительность исследования 2-4 часа</a:t>
            </a:r>
          </a:p>
          <a:p>
            <a:r>
              <a:rPr lang="ru-RU" dirty="0"/>
              <a:t>- материал для исследования – мазок из глотки, при наличии – мокрота или аспират из дыхательных путей</a:t>
            </a:r>
          </a:p>
          <a:p>
            <a:endParaRPr lang="ru-RU" u="sng" dirty="0">
              <a:solidFill>
                <a:srgbClr val="FF0000"/>
              </a:solidFill>
            </a:endParaRPr>
          </a:p>
          <a:p>
            <a:r>
              <a:rPr lang="ru-RU" u="sng" dirty="0"/>
              <a:t>Центр стратегического планирования Минздрава РФ: </a:t>
            </a:r>
          </a:p>
          <a:p>
            <a:r>
              <a:rPr lang="ru-RU" dirty="0"/>
              <a:t>- набор реагентов для выявления РНК вируса методом ПЦР (январь 2020)</a:t>
            </a:r>
          </a:p>
          <a:p>
            <a:r>
              <a:rPr lang="ru-RU" dirty="0"/>
              <a:t>- быстрый тест на основе изотермической амплификации для выявления 2019-nCoV (планируемый срок разработки - февраль 2020)</a:t>
            </a:r>
          </a:p>
          <a:p>
            <a:r>
              <a:rPr lang="ru-RU" dirty="0"/>
              <a:t>- материал для исследования – мазок из глотки, при наличии – мокрота или аспират из дыхательных путей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77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37616" y="118237"/>
            <a:ext cx="10515600" cy="7687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Меры реагирования в Китае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9289" y="886968"/>
            <a:ext cx="116727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Национальные органы здравоохранения проводят активное выявление случаев во всех провинциях  КНР;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С 14 января 2020 года 35 инфракрасных термометров были установлены в аэропортах, на железнодорожных станциях, междугородних автобусных станциях и паромных терминалах;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Активное / ретроспективное выявление случаев в медицинских учреждениях г. Ухань;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Оптовый рынок морепродуктов в г. Ухань был закрыт 1 января 2020 года для дезинфекции.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Проведена проверка других рынков;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Проводится информирование населения по вопросам профилактики заболевания.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Введены ограничения перемещения в 5-х городах провинции </a:t>
            </a:r>
            <a:r>
              <a:rPr lang="ru-RU" dirty="0" err="1"/>
              <a:t>Хубэй</a:t>
            </a:r>
            <a:r>
              <a:rPr lang="ru-RU" dirty="0"/>
              <a:t>: Ухань (11 млн человек), </a:t>
            </a:r>
            <a:r>
              <a:rPr lang="ru-RU" dirty="0" err="1"/>
              <a:t>Хуанган</a:t>
            </a:r>
            <a:r>
              <a:rPr lang="ru-RU" dirty="0"/>
              <a:t> (6 млн человек), </a:t>
            </a:r>
            <a:r>
              <a:rPr lang="ru-RU" dirty="0" err="1"/>
              <a:t>Чиби</a:t>
            </a:r>
            <a:r>
              <a:rPr lang="ru-RU" dirty="0"/>
              <a:t> (1 млн человек), </a:t>
            </a:r>
            <a:r>
              <a:rPr lang="ru-RU" dirty="0" err="1"/>
              <a:t>Эчжоу</a:t>
            </a:r>
            <a:r>
              <a:rPr lang="ru-RU" dirty="0"/>
              <a:t> (1 млн человек), </a:t>
            </a:r>
            <a:r>
              <a:rPr lang="ru-RU" dirty="0" err="1"/>
              <a:t>Сяньнин</a:t>
            </a:r>
            <a:r>
              <a:rPr lang="ru-RU" dirty="0"/>
              <a:t> (2,5 млн человек).  Приостановлено движение транспорта, закрыты аэропорты и вокзалы, отменены все массовые мероприятия, населению запрещен выезд из городов без серьезных оснований.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В Пекине отменены все мероприятия, посвященные празднованию нового года.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9936" y="6519446"/>
            <a:ext cx="1149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https://www.who.int/docs/default-source/coronaviruse/situation-reports/20200122-sitrep-2-2019-ncov.pdf</a:t>
            </a:r>
            <a:r>
              <a:rPr lang="ru-RU" sz="1600" i="1" dirty="0"/>
              <a:t>    (1-6)</a:t>
            </a:r>
          </a:p>
        </p:txBody>
      </p:sp>
    </p:spTree>
    <p:extLst>
      <p:ext uri="{BB962C8B-B14F-4D97-AF65-F5344CB8AC3E}">
        <p14:creationId xmlns:p14="http://schemas.microsoft.com/office/powerpoint/2010/main" val="1518063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37616" y="118237"/>
            <a:ext cx="10515600" cy="7687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Меры реагирования, принятые ВОЗ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5938" y="1130732"/>
            <a:ext cx="11546727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С момента сообщения о случаях заболевания ВОЗ регулярно и напрямую общалась с властями Китая, а также Японии, Кореи и Таиланда.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ВОЗ также информирует другие страны о ситуации и оказывает поддержку в соответствии с запросами;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2 января 2020 г. введена в действие система управления ситуацией на трех уровнях ВОЗ (страновой офис, региональное бюро и штаб-квартира);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Разработано определения случаев заражения людей </a:t>
            </a:r>
            <a:r>
              <a:rPr lang="en-US" dirty="0"/>
              <a:t>2019-nCoV</a:t>
            </a:r>
            <a:r>
              <a:rPr lang="ru-RU" dirty="0"/>
              <a:t>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Разработано временное руководство по лабораторной диагностике, клиническому ведению, профилактике инфекций и борьбе с ними в медицинских учреждениях, уходу на дому за умеренными пациентами, информированию о риске и участии населения;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Подготовленный пакет материалов, необходимых для выявления и ведения пациентов с подтвержденным диагнозом;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Предоставлены рекомендации по снижению риска передачи от животных человеку;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Обновленные рекомендации по поездкам для международных поездок в сфере здравоохранения в связи со вспышкой пневмонии, вызванной новым </a:t>
            </a:r>
            <a:r>
              <a:rPr lang="ru-RU" dirty="0" err="1"/>
              <a:t>коронавирусом</a:t>
            </a:r>
            <a:r>
              <a:rPr lang="ru-RU" dirty="0"/>
              <a:t> в Китае;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Использованы глобальные экспертные сети и партнерства для лабораторной диагностики, профилактики и контроля инфекции, а также клинического мониторинга и математического моделирования;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Активизирован R &amp; D проект для ускорения диагностики, разработки вакцин и терапии;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2720" y="6391255"/>
            <a:ext cx="1149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https://www.who.int/docs/default-source/coronaviruse/situation-reports/20200122-sitrep-2-2019-ncov.pdf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3813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3360" y="0"/>
            <a:ext cx="11594592" cy="11344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21.01.2020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168" y="6078813"/>
            <a:ext cx="2526792" cy="7791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7472" y="1090579"/>
            <a:ext cx="11326368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u="sng" dirty="0"/>
              <a:t>По данным ВОЗ</a:t>
            </a:r>
            <a:r>
              <a:rPr lang="ru-RU" b="1" dirty="0"/>
              <a:t> </a:t>
            </a:r>
            <a:r>
              <a:rPr lang="ru-RU" dirty="0"/>
              <a:t>в  мире зарегистрировано 314 подтвержденных случаев заболевания новым коронавирусом </a:t>
            </a:r>
            <a:r>
              <a:rPr lang="en-US" dirty="0"/>
              <a:t>2019-nCoV</a:t>
            </a:r>
            <a:r>
              <a:rPr lang="ru-RU" dirty="0"/>
              <a:t> (первый случай выявлен 12 декабря 2019 г.):</a:t>
            </a:r>
          </a:p>
          <a:p>
            <a:endParaRPr lang="ru-RU" sz="1100" dirty="0">
              <a:solidFill>
                <a:srgbClr val="FF0000"/>
              </a:solidFill>
            </a:endParaRPr>
          </a:p>
          <a:p>
            <a:r>
              <a:rPr lang="ru-RU" dirty="0"/>
              <a:t>309 случаев – в Китае, </a:t>
            </a:r>
          </a:p>
          <a:p>
            <a:r>
              <a:rPr lang="ru-RU" dirty="0"/>
              <a:t>2 – в Таиланде, </a:t>
            </a:r>
          </a:p>
          <a:p>
            <a:r>
              <a:rPr lang="ru-RU" dirty="0"/>
              <a:t>1 – в Японии,</a:t>
            </a:r>
          </a:p>
          <a:p>
            <a:r>
              <a:rPr lang="ru-RU" dirty="0"/>
              <a:t>1 – в Республике Корея;</a:t>
            </a:r>
          </a:p>
          <a:p>
            <a:r>
              <a:rPr lang="ru-RU" i="1" u="sng" dirty="0"/>
              <a:t>1 – в США (по данным </a:t>
            </a:r>
            <a:r>
              <a:rPr lang="en-US" i="1" u="sng" dirty="0"/>
              <a:t>CDC)</a:t>
            </a:r>
            <a:endParaRPr lang="ru-RU" i="1" u="sng" dirty="0"/>
          </a:p>
          <a:p>
            <a:endParaRPr lang="ru-RU" dirty="0"/>
          </a:p>
          <a:p>
            <a:r>
              <a:rPr lang="ru-RU" dirty="0"/>
              <a:t>270 из 309 подтвержденных случаев заболевания в Китае произошли в г. Ухань (провинция </a:t>
            </a:r>
            <a:r>
              <a:rPr lang="ru-RU" dirty="0" err="1"/>
              <a:t>Хубэй</a:t>
            </a:r>
            <a:r>
              <a:rPr lang="ru-RU" dirty="0"/>
              <a:t>);</a:t>
            </a:r>
          </a:p>
          <a:p>
            <a:endParaRPr lang="ru-RU" sz="1000" dirty="0"/>
          </a:p>
          <a:p>
            <a:r>
              <a:rPr lang="ru-RU" dirty="0"/>
              <a:t>из 270 заболевших 51 – в тяжелом состоянии, 12 – в критическом состоянии;</a:t>
            </a:r>
          </a:p>
          <a:p>
            <a:endParaRPr lang="ru-RU" sz="1000" dirty="0"/>
          </a:p>
          <a:p>
            <a:r>
              <a:rPr lang="ru-RU" dirty="0"/>
              <a:t>В г. Ухань зарегистрировано 6 смертельных случаев (4 из 5 имели сопутствующие заболевания);</a:t>
            </a:r>
          </a:p>
          <a:p>
            <a:endParaRPr lang="ru-RU" sz="1000" dirty="0"/>
          </a:p>
          <a:p>
            <a:r>
              <a:rPr lang="ru-RU" dirty="0"/>
              <a:t>Заболевание выявлено у 16 медработников, контактировавших с больными в г. Ухань; </a:t>
            </a:r>
          </a:p>
          <a:p>
            <a:endParaRPr lang="ru-RU" sz="1000" dirty="0"/>
          </a:p>
          <a:p>
            <a:r>
              <a:rPr lang="ru-RU" dirty="0"/>
              <a:t>Случаи заболевания в Таиланде, Японии и Республике Корея были завезены из г. Ухань.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3696" y="6078813"/>
            <a:ext cx="1208304" cy="7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59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550" y="6550223"/>
            <a:ext cx="11518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https://www.who.int/publications-detail/global-surveillance-for-human-infection-with-novel-coronavirus-(2019-ncov)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060" y="1095639"/>
            <a:ext cx="1144239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Подозрительный случай: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Пациенты с тяжелой острой респираторной инфекцией (лихорадка, кашель и необходимость госпитализации) неясной этиологии, в сочетании с одним из следующих признаков: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поездка или проживания в городе Ухань (провинция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Хубэй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Китай) за 14 дней до появления симптомов,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пациент является медицинским работником, который работал в организации, где лечат тяжелые острые респираторные инфекции неизвестной этиологии,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Пациенты с любым острым респираторным заболеванием и одним из следующих признаков: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тесный контакт с подтвержденным или вероятным случаем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2019-nCoV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 14 дней до начала заболевания,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посещение или работа на рынке животных в Ухане (провинция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Хубэй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Китай), за 14 дней до появления симптомов,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работа или посещение за 14 дней до появления симптомов медицинского учреждения, в котором находились  пациенты с инфекцией, вызванной 2019-nCo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37616" y="118237"/>
            <a:ext cx="10515600" cy="7687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Стандартное определение случая, рекомендуемое ВОЗ</a:t>
            </a:r>
          </a:p>
        </p:txBody>
      </p:sp>
    </p:spTree>
    <p:extLst>
      <p:ext uri="{BB962C8B-B14F-4D97-AF65-F5344CB8AC3E}">
        <p14:creationId xmlns:p14="http://schemas.microsoft.com/office/powerpoint/2010/main" val="577856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550" y="6550223"/>
            <a:ext cx="11518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https://www.who.int/publications-detail/global-surveillance-for-human-infection-with-novel-coronavirus-(2019-ncov)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060" y="1095639"/>
            <a:ext cx="114423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Вероятный случай: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Случай, соответствующий определению подозрительного случая, при котором результат лабораторного исследования на наличие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2019-nCoV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является сомнительным или положительный результат тестирования на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коронавирусы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37616" y="118237"/>
            <a:ext cx="10515600" cy="7687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Стандартное определение случая, рекомендуемое ВОЗ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0304" y="2979931"/>
            <a:ext cx="11442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Подтвержденный случай: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Случай лабораторного подтверждения инфекции, вызванной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2019-nCoV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независимо от клинических симптомов.</a:t>
            </a:r>
          </a:p>
        </p:txBody>
      </p:sp>
    </p:spTree>
    <p:extLst>
      <p:ext uri="{BB962C8B-B14F-4D97-AF65-F5344CB8AC3E}">
        <p14:creationId xmlns:p14="http://schemas.microsoft.com/office/powerpoint/2010/main" val="2086025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237"/>
            <a:ext cx="10936224" cy="7687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Меры реагирования в РФ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1584" y="1132940"/>
            <a:ext cx="1171041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Приняты дополнительные меры по усилению санитарно-карантинного контроля в пунктах пропуска через государственную границу РФ (дистанционная термометрия пассажиров из КНР).</a:t>
            </a:r>
          </a:p>
          <a:p>
            <a:pPr marL="228600" indent="-228600">
              <a:buFont typeface="+mj-lt"/>
              <a:buAutoNum type="arabicPeriod"/>
            </a:pPr>
            <a:endParaRPr lang="ru-RU" sz="8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 сайте Роспотребнадзора опубликована памятка для населения о мерах личной профилактики инфекции.</a:t>
            </a:r>
          </a:p>
          <a:p>
            <a:pPr marL="228600" indent="-228600">
              <a:buFont typeface="+mj-lt"/>
              <a:buAutoNum type="arabicPeriod"/>
            </a:pPr>
            <a:endParaRPr lang="ru-RU" sz="8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Разработаны и утверждены «Временные методические рекомендации по лабораторной диагностике нового </a:t>
            </a:r>
            <a:r>
              <a:rPr lang="ru-RU" dirty="0" err="1"/>
              <a:t>коронавируса</a:t>
            </a:r>
            <a:r>
              <a:rPr lang="ru-RU" dirty="0"/>
              <a:t> 2019 (2019-nCoV) методом полимеразной цепной реакции (ПЦР)».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ru-RU" sz="10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Разработан набор реагентов для лабораторной диагностики инфекции.</a:t>
            </a:r>
          </a:p>
          <a:p>
            <a:pPr marL="228600" indent="-228600">
              <a:buFont typeface="+mj-lt"/>
              <a:buAutoNum type="arabicPeriod"/>
            </a:pPr>
            <a:endParaRPr lang="ru-RU" sz="10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Начата работа по разработке вакцины против нового </a:t>
            </a:r>
            <a:r>
              <a:rPr lang="ru-RU" dirty="0" err="1"/>
              <a:t>коронавируса</a:t>
            </a:r>
            <a:r>
              <a:rPr lang="ru-RU" dirty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0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Ростуризм проинформировал туроператоров, </a:t>
            </a:r>
            <a:r>
              <a:rPr lang="ru-RU" dirty="0" err="1"/>
              <a:t>турагентов</a:t>
            </a:r>
            <a:r>
              <a:rPr lang="ru-RU" dirty="0"/>
              <a:t> и туристов о возможных рисках, просит соблюдать меры предосторожности и воздержаться от посещения города Ухань до стабилизации ситуации.</a:t>
            </a:r>
            <a:endParaRPr lang="ru-RU" sz="8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1584" y="6268347"/>
            <a:ext cx="9607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hlinkClick r:id="rId2"/>
              </a:rPr>
              <a:t>https://rospotrebnadzor.ru/about/info/news/news_details.php?ELEMENT_ID=13509</a:t>
            </a:r>
            <a:endParaRPr lang="ru-RU" sz="1400" dirty="0">
              <a:solidFill>
                <a:schemeClr val="tx2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https://www.russiatourism.ru/news/16527/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17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9600" y="118237"/>
            <a:ext cx="10936224" cy="7687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Рекомендации для медицинских работников при подозрении на случай инфекции, вызванного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2019-nCoV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2712" y="1181462"/>
            <a:ext cx="11561064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выявлении подозрительного случая необходимо обратиться в территориальный орган Роспотребнадзора  или ФБУЗ «Центр гигиены и эпидемиологии» в субъекте РФ.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Исследование материала, подозрительного на содержание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2019-nCoV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проводится на базе научно-исследовательских организаций Роспотребнадзора или ФБУЗ «Центр гигиены и эпидемиологии».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Требования к образцам биоматериала от людей для лабораторной диагностики: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Тип образца – мазок из носоглотки и ротоглотки.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Сбор материала осуществляется с помощью тампонов.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Носоглоточные 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орофарингеальные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тампоны должны быть помещены в одну пробирку для увеличения вирусной нагрузки.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Транспортировка биоматериала осуществляется в транспортной среде, содержащей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антибиотиковые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противогрибковые добавки.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Условия транспортировки:  +4 град. Цельсия (при хранении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5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дней – при - 70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град. С)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Собранные образцы должны рассматриваться как потенциально опасные.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Персонал, который собирает или перевозит образцы, должен соблюдать требования как при работе с микроорганизмами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группы патогенности.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366084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516" y="57922"/>
            <a:ext cx="10515600" cy="80732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личной профилактики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5760" y="865251"/>
            <a:ext cx="11183112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посещать территории (города, районы, провинции), где регистрируются случаи заболевания, вызванные новым коронавирусом (2019-</a:t>
            </a:r>
            <a:r>
              <a:rPr lang="en-US" dirty="0" err="1"/>
              <a:t>nCoV</a:t>
            </a:r>
            <a:r>
              <a:rPr lang="en-US" dirty="0"/>
              <a:t>)</a:t>
            </a:r>
            <a:endParaRPr lang="ru-RU" dirty="0"/>
          </a:p>
          <a:p>
            <a:endParaRPr lang="ru-RU" sz="1100" dirty="0"/>
          </a:p>
          <a:p>
            <a:r>
              <a:rPr lang="ru-RU" dirty="0"/>
              <a:t>В случае поездок на эндемичные территории: </a:t>
            </a:r>
          </a:p>
          <a:p>
            <a:endParaRPr lang="ru-RU" sz="1000" dirty="0"/>
          </a:p>
          <a:p>
            <a:r>
              <a:rPr lang="ru-RU" dirty="0"/>
              <a:t>1) Не посещать: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места массового скопления людей,</a:t>
            </a:r>
          </a:p>
          <a:p>
            <a:pPr marL="285750" indent="-285750">
              <a:buFontTx/>
              <a:buChar char="-"/>
            </a:pPr>
            <a:r>
              <a:rPr lang="ru-RU" dirty="0"/>
              <a:t>рынки, где продаются животные и морепродукты (живые или мертвые), 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зоопарки, </a:t>
            </a:r>
          </a:p>
          <a:p>
            <a:pPr marL="285750" indent="-285750">
              <a:buFontTx/>
              <a:buChar char="-"/>
            </a:pPr>
            <a:r>
              <a:rPr lang="ru-RU" dirty="0"/>
              <a:t>культурно-массовые мероприятия с привлечением животных;</a:t>
            </a:r>
          </a:p>
          <a:p>
            <a:endParaRPr lang="ru-RU" sz="1000" dirty="0"/>
          </a:p>
          <a:p>
            <a:r>
              <a:rPr lang="ru-RU" dirty="0"/>
              <a:t>2) Избегать контакта с людьми с симптомами заболевания  (кашель или лихорадка);</a:t>
            </a:r>
          </a:p>
          <a:p>
            <a:endParaRPr lang="ru-RU" sz="1100" dirty="0"/>
          </a:p>
          <a:p>
            <a:r>
              <a:rPr lang="ru-RU" dirty="0"/>
              <a:t>3) Использовать средства защиты органов дыхания (медицинские маски);</a:t>
            </a:r>
          </a:p>
          <a:p>
            <a:endParaRPr lang="ru-RU" sz="1100" dirty="0"/>
          </a:p>
          <a:p>
            <a:r>
              <a:rPr lang="ru-RU" dirty="0"/>
              <a:t>4) Как можно чаще  мыть руки с мылом; </a:t>
            </a:r>
          </a:p>
          <a:p>
            <a:r>
              <a:rPr lang="ru-RU" dirty="0"/>
              <a:t>     при невозможности вымыть руки необходимо использовать дезинфицирующие салфетки;</a:t>
            </a:r>
          </a:p>
          <a:p>
            <a:endParaRPr lang="ru-RU" sz="1100" dirty="0"/>
          </a:p>
          <a:p>
            <a:r>
              <a:rPr lang="ru-RU" dirty="0"/>
              <a:t>5) При первых признаках заболевания обращаться за медицинской помощью в лечебные организации, не допускать самолечения;</a:t>
            </a:r>
          </a:p>
          <a:p>
            <a:endParaRPr lang="ru-RU" sz="1100" dirty="0"/>
          </a:p>
          <a:p>
            <a:r>
              <a:rPr lang="ru-RU" dirty="0"/>
              <a:t>6) При обращении за медицинской помощью на территории Российской Федерации информировать медицинский персонал о времени и месте пребывания в зарубежных поездках.</a:t>
            </a:r>
          </a:p>
        </p:txBody>
      </p:sp>
    </p:spTree>
    <p:extLst>
      <p:ext uri="{BB962C8B-B14F-4D97-AF65-F5344CB8AC3E}">
        <p14:creationId xmlns:p14="http://schemas.microsoft.com/office/powerpoint/2010/main" val="2237937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99516" y="159522"/>
            <a:ext cx="10515600" cy="8073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риска завоза в Россию инфекции, вызванной коронавирусом 2019-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nCoV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3A10E2-D804-4072-B7B3-C8A71A94F19D}"/>
              </a:ext>
            </a:extLst>
          </p:cNvPr>
          <p:cNvSpPr/>
          <p:nvPr/>
        </p:nvSpPr>
        <p:spPr>
          <a:xfrm>
            <a:off x="287528" y="1405499"/>
            <a:ext cx="11563096" cy="4275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Факторы, позволяющие оценить риск завоза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2019-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nCoV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РФ как высокий: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Вирус способен передаваться от человека человеку воздушно-капельным путем;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Высокий темп прироста заболеваемости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рост в 10 раз с 15 по 22 января 2020 г.);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Возникновение новых случаев заболеваний в северных провинциях КНР, граничащих с Приморским  краем, Хабаровским краем, Еврейским автономным округом и Амурской областью;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Установление факта завоза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2019-nCoV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4 страны мира;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Высокая активность миграции населения между РФ и КНР (около 4 млн чел. год);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Празднование нового года по китайскому календарю – с 25 января до 25 февраля 2020 г.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Предположительный период начала завоза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2019-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nCoV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РФ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середина февраля 2020 года.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5539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3A10E2-D804-4072-B7B3-C8A71A94F19D}"/>
              </a:ext>
            </a:extLst>
          </p:cNvPr>
          <p:cNvSpPr/>
          <p:nvPr/>
        </p:nvSpPr>
        <p:spPr>
          <a:xfrm>
            <a:off x="314960" y="1559931"/>
            <a:ext cx="11267440" cy="237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ноябре 2002 года в китайской провинции Гуандун было выявлено ранее неизвестное заболевание – ТОРС. По данным ВОЗ к 2003 году было зарегистрировано 8442 случая в 30 странах с 916 (10,9%) смертельными исходами. Наибольшее распространение ТОРС получил в странах Юго-Восточной Азии и Северной Америки.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 происходило в основном 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нозокомиальных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очагах, т.к. медицинские работники длительное время контактировали с больными в наиболее заразный период. При отсутствии должных мер контроля и профилактики </a:t>
            </a:r>
            <a:r>
              <a:rPr lang="ru-RU" u="dbl" dirty="0">
                <a:uFill>
                  <a:solidFill>
                    <a:srgbClr val="92D05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больной заражал в среднем 3 контактных лица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14832" y="159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Вспышка тяжелого острого респираторного синдрома (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вызванной коронавирусом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SARS-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34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14832" y="159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характеристика инфекции, вызванной коронавирусом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SARS-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2E7F38-8AA4-4087-B093-3470B004ED12}"/>
              </a:ext>
            </a:extLst>
          </p:cNvPr>
          <p:cNvSpPr/>
          <p:nvPr/>
        </p:nvSpPr>
        <p:spPr>
          <a:xfrm>
            <a:off x="502920" y="1804502"/>
            <a:ext cx="10728960" cy="3671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Природный резервуар: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летучие мыши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Пути передачи: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воздушно-капельный, не исключается воздушно-пылевой, контактно-бытовой.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человека к человеку вирус передается при тесном контакте. Заражение людей происходит продуктами жизнедеятельности летучих мышей и при поедании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непрожаренного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мяса некоторых млекопитающих (циветт).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Инкубационный период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2-7 суток.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Летальность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4–19,7% (сопутствующие заболевания и пожилой возраст повышают риск тяжелого течения с летальным исходом)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3360" y="109093"/>
            <a:ext cx="11633200" cy="988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Вспышка Ближневосточного респираторного синдрома (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MERS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вызванной коронавирусом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MERS-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786AAF-B208-4F5F-93DC-53AB127E3F62}"/>
              </a:ext>
            </a:extLst>
          </p:cNvPr>
          <p:cNvSpPr/>
          <p:nvPr/>
        </p:nvSpPr>
        <p:spPr>
          <a:xfrm>
            <a:off x="300736" y="1239024"/>
            <a:ext cx="111455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июне 2012 г. новый коронавирус обнаружен у пациента из Саудовской Аравии с пневмонией, осложненной почечной недостаточностью.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общей сложности до 21 января 2014 г. Было отмечено 179 случаев заболевания MERS с 76 смертельными исходами.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случаев выглядело следующим образом: 2 из Иордании, 9 из Катара, 12 из Объединенных Арабских Эмиратов, 3 из Туниса, 3 из Омана, 2 из Кувейта, 3 из Великобритании, 2 из Франции и 1 из Италии. Остальные 142 приходились на различные регионы Саудовской Аравии.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Заболевания, зарегистрированные за пределами ближневосточного региона – это случаи завоза, связанные с посещением неблагополучных территорий, и вторичная передача инфекции членом семьи или другим лицом, тесно контактировавшим с больными.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2012 по 2017 год был зарегистрирован 2081 подтвержденный случай в 27 странах и по меньшей мере 722 смертельных случая (смертность от MERS составляет 35%).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86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A989EA-25AB-4DBE-99EE-4E35D9B8BDDF}"/>
              </a:ext>
            </a:extLst>
          </p:cNvPr>
          <p:cNvSpPr txBox="1"/>
          <p:nvPr/>
        </p:nvSpPr>
        <p:spPr>
          <a:xfrm>
            <a:off x="431800" y="1452879"/>
            <a:ext cx="1038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Природный очаг установлен на территории Аравийского полуострова.	</a:t>
            </a:r>
          </a:p>
          <a:p>
            <a:endParaRPr lang="en-US" b="1" dirty="0"/>
          </a:p>
          <a:p>
            <a:r>
              <a:rPr lang="ru-RU" b="1" dirty="0"/>
              <a:t>Резервуары вируса: </a:t>
            </a:r>
            <a:r>
              <a:rPr lang="ru-RU" dirty="0"/>
              <a:t>летучие мыши, верблюды. Стоит отметить, что источниками инфекции могут быть другие животные: V. Cormanet.al. (2014) при исследовании образцов фекалий европейских ежей (</a:t>
            </a:r>
            <a:r>
              <a:rPr lang="ru-RU" dirty="0" err="1"/>
              <a:t>Erinaceus</a:t>
            </a:r>
            <a:r>
              <a:rPr lang="ru-RU" dirty="0"/>
              <a:t> </a:t>
            </a:r>
            <a:r>
              <a:rPr lang="ru-RU" dirty="0" err="1"/>
              <a:t>europaeus</a:t>
            </a:r>
            <a:r>
              <a:rPr lang="ru-RU" dirty="0"/>
              <a:t>) обнаружили близкородственный MERS-</a:t>
            </a:r>
            <a:r>
              <a:rPr lang="ru-RU" dirty="0" err="1"/>
              <a:t>CoVкоронавирус</a:t>
            </a:r>
            <a:r>
              <a:rPr lang="ru-RU" dirty="0"/>
              <a:t>, обозначенный как </a:t>
            </a:r>
            <a:r>
              <a:rPr lang="ru-RU" dirty="0" err="1"/>
              <a:t>EriCoV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8BB31A-5F57-4E5F-ACE5-BDAE340A27A8}"/>
              </a:ext>
            </a:extLst>
          </p:cNvPr>
          <p:cNvSpPr/>
          <p:nvPr/>
        </p:nvSpPr>
        <p:spPr>
          <a:xfrm>
            <a:off x="431800" y="3349444"/>
            <a:ext cx="10993120" cy="297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Пути передачи: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воздушно-капельный, контактно-бытой.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Факторы передачи: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слюна, моча, фекалии летучих мышей; предметы в окружении больного, контаминированные вирусом.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Инкубационный период: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2-14 суток.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Вирус выделяется уже в конце инкубационного периода, в течение всего периода клинических проявлений и в период реконвалесценции.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3360" y="109093"/>
            <a:ext cx="11633200" cy="988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Вспышка Ближневосточного респираторного синдрома (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MERS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вызванной коронавирусом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MERS-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5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FAA219-6BF1-4215-A334-941CA49F2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76" y="1134491"/>
            <a:ext cx="10460662" cy="5154667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C08BC8F-EE10-40B2-A04A-016BEC884DF1}"/>
              </a:ext>
            </a:extLst>
          </p:cNvPr>
          <p:cNvCxnSpPr>
            <a:cxnSpLocks/>
          </p:cNvCxnSpPr>
          <p:nvPr/>
        </p:nvCxnSpPr>
        <p:spPr>
          <a:xfrm>
            <a:off x="8814524" y="3579347"/>
            <a:ext cx="1032072" cy="352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2CE1BA-364F-4325-AFC9-6BC14BC4B408}"/>
              </a:ext>
            </a:extLst>
          </p:cNvPr>
          <p:cNvSpPr txBox="1"/>
          <p:nvPr/>
        </p:nvSpPr>
        <p:spPr>
          <a:xfrm>
            <a:off x="9846596" y="3486614"/>
            <a:ext cx="21812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Китай, провинция </a:t>
            </a:r>
          </a:p>
          <a:p>
            <a:pPr algn="ctr"/>
            <a:r>
              <a:rPr lang="ru-RU" sz="1400" dirty="0" err="1"/>
              <a:t>Хубэй</a:t>
            </a:r>
            <a:r>
              <a:rPr lang="ru-RU" sz="1400" dirty="0"/>
              <a:t> (</a:t>
            </a:r>
            <a:r>
              <a:rPr lang="en-US" sz="1400" dirty="0"/>
              <a:t>270</a:t>
            </a:r>
            <a:r>
              <a:rPr lang="ru-RU" sz="1400" dirty="0"/>
              <a:t>/6)</a:t>
            </a:r>
          </a:p>
          <a:p>
            <a:pPr algn="ctr"/>
            <a:br>
              <a:rPr lang="ru-RU" sz="1400" dirty="0"/>
            </a:br>
            <a:r>
              <a:rPr lang="ru-RU" sz="1400" dirty="0"/>
              <a:t>Китай, 13 других провинций и муниципалитетов </a:t>
            </a:r>
          </a:p>
          <a:p>
            <a:pPr algn="ctr"/>
            <a:r>
              <a:rPr lang="ru-RU" sz="1400" dirty="0"/>
              <a:t>(39/0)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4081A10-49E6-4539-8ED7-014736E95C65}"/>
              </a:ext>
            </a:extLst>
          </p:cNvPr>
          <p:cNvCxnSpPr>
            <a:cxnSpLocks/>
          </p:cNvCxnSpPr>
          <p:nvPr/>
        </p:nvCxnSpPr>
        <p:spPr>
          <a:xfrm flipV="1">
            <a:off x="9530362" y="3257781"/>
            <a:ext cx="802358" cy="1077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5072A3A-CE13-4B2F-8B26-205B71D241BA}"/>
              </a:ext>
            </a:extLst>
          </p:cNvPr>
          <p:cNvSpPr txBox="1"/>
          <p:nvPr/>
        </p:nvSpPr>
        <p:spPr>
          <a:xfrm>
            <a:off x="10159683" y="3103893"/>
            <a:ext cx="1301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Япония (1/0)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23990850-B0E7-4820-8ADC-F45A6FAD1A8F}"/>
              </a:ext>
            </a:extLst>
          </p:cNvPr>
          <p:cNvCxnSpPr/>
          <p:nvPr/>
        </p:nvCxnSpPr>
        <p:spPr>
          <a:xfrm flipV="1">
            <a:off x="9242222" y="2844849"/>
            <a:ext cx="1090498" cy="4924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0349BB1-0782-4798-B016-4B5FABA9EB92}"/>
              </a:ext>
            </a:extLst>
          </p:cNvPr>
          <p:cNvSpPr txBox="1"/>
          <p:nvPr/>
        </p:nvSpPr>
        <p:spPr>
          <a:xfrm>
            <a:off x="10180003" y="2585050"/>
            <a:ext cx="2011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Республика Корея (1/0)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0D208399-D621-4AE0-BE0A-6115A4C0094A}"/>
              </a:ext>
            </a:extLst>
          </p:cNvPr>
          <p:cNvCxnSpPr/>
          <p:nvPr/>
        </p:nvCxnSpPr>
        <p:spPr>
          <a:xfrm flipH="1">
            <a:off x="7833181" y="3998483"/>
            <a:ext cx="629739" cy="590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8F4AE52-27F9-4F6E-AF60-02725EBBD5AF}"/>
              </a:ext>
            </a:extLst>
          </p:cNvPr>
          <p:cNvSpPr txBox="1"/>
          <p:nvPr/>
        </p:nvSpPr>
        <p:spPr>
          <a:xfrm>
            <a:off x="7223110" y="4525889"/>
            <a:ext cx="1220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err="1"/>
              <a:t>Тайланд</a:t>
            </a:r>
            <a:r>
              <a:rPr lang="ru-RU" sz="1400" dirty="0"/>
              <a:t> (2/0)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4EB53257-9B7C-45FE-8EE8-294F436DA84D}"/>
              </a:ext>
            </a:extLst>
          </p:cNvPr>
          <p:cNvCxnSpPr/>
          <p:nvPr/>
        </p:nvCxnSpPr>
        <p:spPr>
          <a:xfrm>
            <a:off x="8605520" y="3579347"/>
            <a:ext cx="1381019" cy="7891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D40CAA96-F3ED-474C-93FF-14ACD164811B}"/>
              </a:ext>
            </a:extLst>
          </p:cNvPr>
          <p:cNvCxnSpPr/>
          <p:nvPr/>
        </p:nvCxnSpPr>
        <p:spPr>
          <a:xfrm>
            <a:off x="3086525" y="3412710"/>
            <a:ext cx="862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51E7812-4C2D-454E-814C-4E13E5FD1551}"/>
              </a:ext>
            </a:extLst>
          </p:cNvPr>
          <p:cNvSpPr txBox="1"/>
          <p:nvPr/>
        </p:nvSpPr>
        <p:spPr>
          <a:xfrm>
            <a:off x="3920822" y="3280233"/>
            <a:ext cx="1102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США (1/0)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213360" y="0"/>
            <a:ext cx="11594592" cy="11344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21.01.2020 (заболело/умерло)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168" y="6078813"/>
            <a:ext cx="2526792" cy="7791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3696" y="6078813"/>
            <a:ext cx="1208304" cy="7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27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8BB58E-79DA-43D0-A21C-6B279197D3A1}"/>
              </a:ext>
            </a:extLst>
          </p:cNvPr>
          <p:cNvSpPr/>
          <p:nvPr/>
        </p:nvSpPr>
        <p:spPr>
          <a:xfrm>
            <a:off x="213360" y="1768363"/>
            <a:ext cx="4608022" cy="3635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случай заболевания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Республике Корея в 2015 году был зарегистрирован в середине мая. По состоянию на 26 июля общее число заболевших составило 18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из которых 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умерли (летальность 19,4%). Среди умерших от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Республике Корея – главным образом, пожилые люди. Особенностью данной вспышки был преимущественно внутрибольничный характер и преобладание в структуре заболевших людей старше 50 лет.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3360" y="147343"/>
            <a:ext cx="11633200" cy="988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Вспышка Ближневосточного респираторного синдрома (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MERS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вызванной коронавирусом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MERS-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Корея (2015 год)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53131E-A822-4D6A-BB1C-14D2B5ECD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140" y="1737683"/>
            <a:ext cx="6716420" cy="422489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21362B-AF27-4860-A603-35B24F9DD0C6}"/>
              </a:ext>
            </a:extLst>
          </p:cNvPr>
          <p:cNvSpPr/>
          <p:nvPr/>
        </p:nvSpPr>
        <p:spPr>
          <a:xfrm>
            <a:off x="5130140" y="6178697"/>
            <a:ext cx="6947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Источник: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Majumder MS, Brownstein JS, Finkelstein SN, Larson RC,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Bourouiba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L. Nosocomial amplification of MERS-coronavirus in South Korea, 2015. Trans R Soc Trop Med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Hyg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2017;111(6):261–269. doi:10.1093/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trstmh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/trx046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694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EFFBE9-DC98-4449-8EA1-88A4E888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264"/>
            <a:ext cx="10515600" cy="706672"/>
          </a:xfrm>
        </p:spPr>
        <p:txBody>
          <a:bodyPr/>
          <a:lstStyle/>
          <a:p>
            <a:r>
              <a:rPr lang="ru-RU" b="1" dirty="0"/>
              <a:t>Заключение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7A08F-96C4-42ED-9434-EA4E5EEE0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39" y="948700"/>
            <a:ext cx="10515600" cy="553454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Вспышка пневмонии в Китае (провинция Хубэй) вызвана новым </a:t>
            </a:r>
            <a:r>
              <a:rPr lang="ru-RU" sz="1800" dirty="0" err="1"/>
              <a:t>бетакоронавирусом</a:t>
            </a:r>
            <a:r>
              <a:rPr lang="ru-RU" sz="1800" dirty="0"/>
              <a:t>, генетически наиболее близким к вирусу </a:t>
            </a:r>
            <a:r>
              <a:rPr lang="en-US" sz="1800" dirty="0"/>
              <a:t>SARS-</a:t>
            </a:r>
            <a:r>
              <a:rPr lang="en-US" sz="1800" dirty="0" err="1"/>
              <a:t>CoV</a:t>
            </a:r>
            <a:r>
              <a:rPr lang="en-US" sz="1800" dirty="0"/>
              <a:t>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На 23 января 2020 г. зарегистрирован 581 случай заболевания и 17 летальных исходов (летальность около 3%);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Зарегистрирован завоз единичных случаев в другие страны;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Источник и природный резервуар инфекции не установлен. Наиболее вероятно, заражение могло произойти от летучих мышей;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Риск завоза в РФ следует считать высоким, однако риск распространения в стране – низким;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КНР в сотрудничестве с ВОЗ принимают активные меры по недопущению дальнейшего распространения инфекции;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В РФ разработаны диагностические наборы для выявления 2019-</a:t>
            </a:r>
            <a:r>
              <a:rPr lang="en-US" sz="1800" dirty="0" err="1"/>
              <a:t>nCoV</a:t>
            </a:r>
            <a:r>
              <a:rPr lang="ru-RU" sz="1800" dirty="0"/>
              <a:t>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В РФ предприняты необходимые меры по обеспечению своевременного выявления и недопущению возможного распространения случаев инфекции;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0673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3360" y="0"/>
            <a:ext cx="11594592" cy="11344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23.01.2020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168" y="6078813"/>
            <a:ext cx="2526792" cy="7791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7472" y="1090579"/>
            <a:ext cx="11326368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u="sng" dirty="0"/>
              <a:t>По данным ВОЗ</a:t>
            </a:r>
            <a:r>
              <a:rPr lang="ru-RU" b="1" dirty="0"/>
              <a:t> </a:t>
            </a:r>
            <a:r>
              <a:rPr lang="ru-RU" dirty="0"/>
              <a:t>в  мире зарегистрировано 581 подтвержденных случаев заболевания новым коронавирусом </a:t>
            </a:r>
            <a:r>
              <a:rPr lang="en-US" dirty="0"/>
              <a:t>2019-nCoV</a:t>
            </a:r>
            <a:r>
              <a:rPr lang="ru-RU" dirty="0"/>
              <a:t> (первый случай выявлен 12 декабря 2019 г.):</a:t>
            </a:r>
          </a:p>
          <a:p>
            <a:endParaRPr lang="ru-RU" sz="1100" dirty="0">
              <a:solidFill>
                <a:srgbClr val="FF0000"/>
              </a:solidFill>
            </a:endParaRPr>
          </a:p>
          <a:p>
            <a:r>
              <a:rPr lang="ru-RU" dirty="0"/>
              <a:t>574 случаев – в Китае, </a:t>
            </a:r>
          </a:p>
          <a:p>
            <a:r>
              <a:rPr lang="ru-RU" dirty="0"/>
              <a:t>4 – в Таиланде, </a:t>
            </a:r>
          </a:p>
          <a:p>
            <a:r>
              <a:rPr lang="ru-RU" dirty="0"/>
              <a:t>1 – в Японии,</a:t>
            </a:r>
          </a:p>
          <a:p>
            <a:r>
              <a:rPr lang="ru-RU" dirty="0"/>
              <a:t>1 – в Республике Корея;</a:t>
            </a:r>
          </a:p>
          <a:p>
            <a:r>
              <a:rPr lang="ru-RU" i="1" u="sng" dirty="0"/>
              <a:t>1 – в США (по данным </a:t>
            </a:r>
            <a:r>
              <a:rPr lang="en-US" i="1" u="sng" dirty="0"/>
              <a:t>CDC)</a:t>
            </a:r>
            <a:endParaRPr lang="ru-RU" i="1" u="sng" dirty="0"/>
          </a:p>
          <a:p>
            <a:endParaRPr lang="ru-RU" dirty="0"/>
          </a:p>
          <a:p>
            <a:r>
              <a:rPr lang="ru-RU" dirty="0"/>
              <a:t>Заболевание выявлено у 16 медработников, контактировавших с больными в г. Ухань; </a:t>
            </a:r>
          </a:p>
          <a:p>
            <a:endParaRPr lang="ru-RU" sz="1000" dirty="0"/>
          </a:p>
          <a:p>
            <a:r>
              <a:rPr lang="ru-RU" dirty="0"/>
              <a:t>В г. Ухань зарегистрировано 17 смертельных случаев (большинство имели сопутствующие заболевания);</a:t>
            </a:r>
          </a:p>
          <a:p>
            <a:endParaRPr lang="ru-RU" sz="1000" dirty="0"/>
          </a:p>
          <a:p>
            <a:r>
              <a:rPr lang="ru-RU" dirty="0"/>
              <a:t>ВОЗ оценивает риск этого события как очень высокий в Китае, высокий на региональном уровне и умеренный на глобальном уровне.</a:t>
            </a:r>
          </a:p>
          <a:p>
            <a:endParaRPr lang="ru-RU" dirty="0"/>
          </a:p>
          <a:p>
            <a:r>
              <a:rPr lang="ru-RU" dirty="0"/>
              <a:t>Ожидается, что в другие страны будет завезено большее число случаев инфекции и может произойти дальнейшая передача вируса.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3696" y="6078813"/>
            <a:ext cx="1208304" cy="7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4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 txBox="1">
            <a:spLocks/>
          </p:cNvSpPr>
          <p:nvPr/>
        </p:nvSpPr>
        <p:spPr>
          <a:xfrm>
            <a:off x="433244" y="28135"/>
            <a:ext cx="11594592" cy="11344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23.01.2020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434" y="1085087"/>
            <a:ext cx="8480210" cy="57729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26792" cy="7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9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213360" y="0"/>
            <a:ext cx="11594592" cy="11344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в КНР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23.01.2020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7472" y="1358011"/>
            <a:ext cx="11326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данным Государственного комитета по делам здравоохранения КНР по состоянию </a:t>
            </a:r>
            <a:r>
              <a:rPr lang="ru-RU" b="1" dirty="0"/>
              <a:t>на 22.01.2020 (24:00</a:t>
            </a:r>
            <a:r>
              <a:rPr lang="ru-RU" dirty="0"/>
              <a:t>):</a:t>
            </a:r>
          </a:p>
          <a:p>
            <a:endParaRPr lang="ru-RU" dirty="0"/>
          </a:p>
          <a:p>
            <a:r>
              <a:rPr lang="ru-RU" dirty="0"/>
              <a:t>В 25 провинциях, автономных районах и городах центрального подчинения Китая зарегистрирован </a:t>
            </a:r>
            <a:r>
              <a:rPr lang="ru-RU" b="1" dirty="0"/>
              <a:t>571 случай </a:t>
            </a:r>
            <a:r>
              <a:rPr lang="ru-RU" dirty="0"/>
              <a:t>заражения пневмонией, вызванной коронавирусом 2019-nCoV.</a:t>
            </a:r>
          </a:p>
          <a:p>
            <a:endParaRPr lang="ru-RU" dirty="0"/>
          </a:p>
          <a:p>
            <a:r>
              <a:rPr lang="ru-RU" dirty="0"/>
              <a:t>В провинции </a:t>
            </a:r>
            <a:r>
              <a:rPr lang="ru-RU" dirty="0" err="1"/>
              <a:t>Хубэй</a:t>
            </a:r>
            <a:r>
              <a:rPr lang="ru-RU" dirty="0"/>
              <a:t> зарегистрировано </a:t>
            </a:r>
            <a:r>
              <a:rPr lang="ru-RU" b="1" dirty="0"/>
              <a:t>17 случаев смерти </a:t>
            </a:r>
            <a:r>
              <a:rPr lang="ru-RU" dirty="0"/>
              <a:t>от пневмонии, вызванной 2019-nCoV среди лиц в возрасте от 48 до 89 лет. У большинства умерших были выявлены хронические соматические заболевания: цирроз печени, сахарный диабет, ишемическая болезнь сердца.</a:t>
            </a:r>
          </a:p>
          <a:p>
            <a:endParaRPr lang="ru-RU" dirty="0"/>
          </a:p>
          <a:p>
            <a:r>
              <a:rPr lang="ru-RU" dirty="0"/>
              <a:t>Установлено 5897 лиц, которые имели тесный контакт с больными. </a:t>
            </a:r>
          </a:p>
          <a:p>
            <a:endParaRPr lang="ru-RU" dirty="0"/>
          </a:p>
          <a:p>
            <a:r>
              <a:rPr lang="ru-RU" dirty="0"/>
              <a:t>С 969 человек медицинское наблюдение снято, еще 4928 человек продолжают находиться под медицинским наблюдением.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7472" y="6414254"/>
            <a:ext cx="4711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http://russian.news.cn/2020-01/23/c_138728774.htm</a:t>
            </a:r>
            <a:endParaRPr lang="ru-RU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3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1128260"/>
            <a:ext cx="8483600" cy="54219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3360" y="0"/>
            <a:ext cx="11594592" cy="11344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в КНР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23.01.2020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280" y="6550223"/>
            <a:ext cx="11419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https://3g.dxy.cn/newh5/view/pneumonia?scene=2&amp;clicktime=1579582238&amp;enterid=1579582238&amp;from=singlemessage&amp;isappinstalled=0</a:t>
            </a:r>
            <a:endParaRPr lang="ru-RU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205008-5A1D-46F7-967A-CFCF88A74C43}"/>
              </a:ext>
            </a:extLst>
          </p:cNvPr>
          <p:cNvSpPr txBox="1"/>
          <p:nvPr/>
        </p:nvSpPr>
        <p:spPr>
          <a:xfrm>
            <a:off x="10073012" y="1805744"/>
            <a:ext cx="945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случаев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205008-5A1D-46F7-967A-CFCF88A74C43}"/>
              </a:ext>
            </a:extLst>
          </p:cNvPr>
          <p:cNvSpPr txBox="1"/>
          <p:nvPr/>
        </p:nvSpPr>
        <p:spPr>
          <a:xfrm>
            <a:off x="9338444" y="1436412"/>
            <a:ext cx="945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05008-5A1D-46F7-967A-CFCF88A74C43}"/>
              </a:ext>
            </a:extLst>
          </p:cNvPr>
          <p:cNvSpPr txBox="1"/>
          <p:nvPr/>
        </p:nvSpPr>
        <p:spPr>
          <a:xfrm>
            <a:off x="10211502" y="2144299"/>
            <a:ext cx="945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случаев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05008-5A1D-46F7-967A-CFCF88A74C43}"/>
              </a:ext>
            </a:extLst>
          </p:cNvPr>
          <p:cNvSpPr txBox="1"/>
          <p:nvPr/>
        </p:nvSpPr>
        <p:spPr>
          <a:xfrm>
            <a:off x="9913814" y="2504429"/>
            <a:ext cx="945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случаев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205008-5A1D-46F7-967A-CFCF88A74C43}"/>
              </a:ext>
            </a:extLst>
          </p:cNvPr>
          <p:cNvSpPr txBox="1"/>
          <p:nvPr/>
        </p:nvSpPr>
        <p:spPr>
          <a:xfrm>
            <a:off x="9542974" y="2873761"/>
            <a:ext cx="27465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Подозрительные случаи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205008-5A1D-46F7-967A-CFCF88A74C43}"/>
              </a:ext>
            </a:extLst>
          </p:cNvPr>
          <p:cNvSpPr txBox="1"/>
          <p:nvPr/>
        </p:nvSpPr>
        <p:spPr>
          <a:xfrm>
            <a:off x="9169862" y="3636439"/>
            <a:ext cx="945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755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1062159"/>
            <a:ext cx="7188199" cy="5598501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98703" y="156904"/>
            <a:ext cx="11594592" cy="90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характеристика инфекции, вызванной коронавирусом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2019-nCoV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1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2516" y="6328361"/>
            <a:ext cx="3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Peiris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Nature medicine,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2005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4941" y="235725"/>
            <a:ext cx="8277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Коронавирусы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схема строения вириона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82640" y="1457691"/>
            <a:ext cx="610616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Сферические частицы диаметром 120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Оболочка вириона содержит булавовидные отростки  (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spike)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Белки оболочки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Мембранный белок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Нуклеокапсидный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белок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Геном +РНК длиной примерно 30000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+РНК содержит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кэп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структуру 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полиА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последовательность.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0BB063-7420-41CA-B938-670B9C01F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86" r="9403" b="6091"/>
          <a:stretch/>
        </p:blipFill>
        <p:spPr>
          <a:xfrm>
            <a:off x="426721" y="1899920"/>
            <a:ext cx="4865513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4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4095</Words>
  <Application>Microsoft Office PowerPoint</Application>
  <PresentationFormat>Widescreen</PresentationFormat>
  <Paragraphs>331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(Основной текст)</vt:lpstr>
      <vt:lpstr>Calibri Light</vt:lpstr>
      <vt:lpstr>Тема Office</vt:lpstr>
      <vt:lpstr>1_Тема Office</vt:lpstr>
      <vt:lpstr>Вспышка инфекции, вызванной новым коронавирусом (2019-nCoV): этиология, эпидемиология и профилактика </vt:lpstr>
      <vt:lpstr>Эпидемиологическая ситуация  на 21.01.2020</vt:lpstr>
      <vt:lpstr>PowerPoint Presentation</vt:lpstr>
      <vt:lpstr>Эпидемиологическая ситуация  на 23.01.2020</vt:lpstr>
      <vt:lpstr>PowerPoint Presentation</vt:lpstr>
      <vt:lpstr>Эпидемиологическая ситуация в КНР на 23.01.2020</vt:lpstr>
      <vt:lpstr>Эпидемиологическая ситуация в КНР на 23.01.2020</vt:lpstr>
      <vt:lpstr>PowerPoint Presentation</vt:lpstr>
      <vt:lpstr>PowerPoint Presentation</vt:lpstr>
      <vt:lpstr>Структура генома</vt:lpstr>
      <vt:lpstr>Жизненный цикл коронавирусов</vt:lpstr>
      <vt:lpstr>Вирус 2019-nCoV</vt:lpstr>
      <vt:lpstr>PowerPoint Presentation</vt:lpstr>
      <vt:lpstr>Таксономическая классификация 2019-nCoV</vt:lpstr>
      <vt:lpstr>PowerPoint Presentation</vt:lpstr>
      <vt:lpstr>Клинические признаки инфекции, вызванной 2019-nCoV</vt:lpstr>
      <vt:lpstr>PowerPoint Presentation</vt:lpstr>
      <vt:lpstr>Меры реагирования в Китае </vt:lpstr>
      <vt:lpstr>Меры реагирования, принятые ВОЗ</vt:lpstr>
      <vt:lpstr>Стандартное определение случая, рекомендуемое ВОЗ</vt:lpstr>
      <vt:lpstr>Стандартное определение случая, рекомендуемое ВОЗ</vt:lpstr>
      <vt:lpstr>Меры реагирования в РФ </vt:lpstr>
      <vt:lpstr>Рекомендации для медицинских работников при подозрении на случай инфекции, вызванного 2019-nCoV</vt:lpstr>
      <vt:lpstr>Меры личной профилактики </vt:lpstr>
      <vt:lpstr>Оценка риска завоза в Россию инфекции, вызванной коронавирусом 2019-nCoV</vt:lpstr>
      <vt:lpstr>PowerPoint Presentation</vt:lpstr>
      <vt:lpstr>PowerPoint Presentation</vt:lpstr>
      <vt:lpstr>Вспышка Ближневосточного респираторного синдрома (MERS), вызванной коронавирусом MERS-CoV</vt:lpstr>
      <vt:lpstr>Вспышка Ближневосточного респираторного синдрома (MERS), вызванной коронавирусом MERS-CoV</vt:lpstr>
      <vt:lpstr>Вспышка Ближневосточного респираторного синдрома (MERS), вызванной коронавирусом MERS-CoV в Республике Корея (2015 год)</vt:lpstr>
      <vt:lpstr>Заключение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Вспышка к</dc:title>
  <dc:creator>User</dc:creator>
  <cp:lastModifiedBy>Vladimir Chulanov</cp:lastModifiedBy>
  <cp:revision>199</cp:revision>
  <dcterms:created xsi:type="dcterms:W3CDTF">2020-01-23T07:42:56Z</dcterms:created>
  <dcterms:modified xsi:type="dcterms:W3CDTF">2020-01-24T08:52:55Z</dcterms:modified>
</cp:coreProperties>
</file>